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0.xml" ContentType="application/inkml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1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047" r:id="rId14"/>
  </p:sldMasterIdLst>
  <p:notesMasterIdLst>
    <p:notesMasterId r:id="rId18"/>
  </p:notesMasterIdLst>
  <p:handoutMasterIdLst>
    <p:handoutMasterId r:id="rId16"/>
  </p:handoutMasterIdLst>
  <p:sldIdLst>
    <p:sldId id="256" r:id="rId20"/>
    <p:sldId id="259" r:id="rId22"/>
    <p:sldId id="257" r:id="rId23"/>
    <p:sldId id="280" r:id="rId24"/>
    <p:sldId id="258" r:id="rId25"/>
    <p:sldId id="262" r:id="rId26"/>
    <p:sldId id="260" r:id="rId27"/>
    <p:sldId id="261" r:id="rId28"/>
    <p:sldId id="263" r:id="rId29"/>
    <p:sldId id="265" r:id="rId31"/>
    <p:sldId id="264" r:id="rId32"/>
    <p:sldId id="266" r:id="rId33"/>
    <p:sldId id="267" r:id="rId34"/>
    <p:sldId id="270" r:id="rId36"/>
    <p:sldId id="271" r:id="rId38"/>
    <p:sldId id="268" r:id="rId40"/>
    <p:sldId id="269" r:id="rId42"/>
    <p:sldId id="273" r:id="rId43"/>
    <p:sldId id="274" r:id="rId45"/>
    <p:sldId id="275" r:id="rId46"/>
    <p:sldId id="276" r:id="rId47"/>
    <p:sldId id="278" r:id="rId48"/>
    <p:sldId id="279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910042-53D8-B6A4-D91E-BCFEC44212DC}" v="189" dt="2022-11-23T20:35:51.705"/>
    <p1510:client id="{CBA7229E-A688-619C-8B02-39BA0D27F379}" v="1611" dt="2022-11-23T17:25:08.910"/>
    <p1510:client id="{F5FF42DD-C539-0301-D183-7F1EB2E650B1}" v="1815" dt="2022-11-23T18:11:36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microsoft.com/office/2015/10/relationships/revisionInfo" Target="revisionInfo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handoutMaster" Target="handoutMasters/handoutMaster1.xml"></Relationship><Relationship Id="rId18" Type="http://schemas.openxmlformats.org/officeDocument/2006/relationships/notesMaster" Target="notesMasters/notesMaster1.xml"></Relationship><Relationship Id="rId20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1" Type="http://schemas.openxmlformats.org/officeDocument/2006/relationships/slide" Target="slides/slide10.xml"></Relationship><Relationship Id="rId32" Type="http://schemas.openxmlformats.org/officeDocument/2006/relationships/slide" Target="slides/slide11.xml"></Relationship><Relationship Id="rId33" Type="http://schemas.openxmlformats.org/officeDocument/2006/relationships/slide" Target="slides/slide12.xml"></Relationship><Relationship Id="rId34" Type="http://schemas.openxmlformats.org/officeDocument/2006/relationships/slide" Target="slides/slide13.xml"></Relationship><Relationship Id="rId36" Type="http://schemas.openxmlformats.org/officeDocument/2006/relationships/slide" Target="slides/slide14.xml"></Relationship><Relationship Id="rId38" Type="http://schemas.openxmlformats.org/officeDocument/2006/relationships/slide" Target="slides/slide15.xml"></Relationship><Relationship Id="rId40" Type="http://schemas.openxmlformats.org/officeDocument/2006/relationships/slide" Target="slides/slide16.xml"></Relationship><Relationship Id="rId42" Type="http://schemas.openxmlformats.org/officeDocument/2006/relationships/slide" Target="slides/slide17.xml"></Relationship><Relationship Id="rId43" Type="http://schemas.openxmlformats.org/officeDocument/2006/relationships/slide" Target="slides/slide18.xml"></Relationship><Relationship Id="rId45" Type="http://schemas.openxmlformats.org/officeDocument/2006/relationships/slide" Target="slides/slide19.xml"></Relationship><Relationship Id="rId46" Type="http://schemas.openxmlformats.org/officeDocument/2006/relationships/slide" Target="slides/slide20.xml"></Relationship><Relationship Id="rId47" Type="http://schemas.openxmlformats.org/officeDocument/2006/relationships/slide" Target="slides/slide21.xml"></Relationship><Relationship Id="rId48" Type="http://schemas.openxmlformats.org/officeDocument/2006/relationships/slide" Target="slides/slide22.xml"></Relationship><Relationship Id="rId50" Type="http://schemas.openxmlformats.org/officeDocument/2006/relationships/slide" Target="slides/slide23.xml"></Relationship><Relationship Id="rId52" Type="http://schemas.openxmlformats.org/officeDocument/2006/relationships/viewProps" Target="viewProps.xml"></Relationship><Relationship Id="rId5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된 </a:t>
            </a:r>
            <a:r>
              <a:rPr lang="en-US" dirty="0" err="1"/>
              <a:t>코드로</a:t>
            </a:r>
            <a:r>
              <a:rPr lang="en-US" dirty="0"/>
              <a:t> Singleton </a:t>
            </a:r>
            <a:r>
              <a:rPr lang="en-US" dirty="0" err="1"/>
              <a:t>방식을</a:t>
            </a:r>
            <a:r>
              <a:rPr lang="en-US" dirty="0"/>
              <a:t> </a:t>
            </a:r>
            <a:r>
              <a:rPr lang="en-US" dirty="0" err="1"/>
              <a:t>사용하였습니다</a:t>
            </a:r>
            <a:r>
              <a:rPr lang="en-US" dirty="0"/>
              <a:t>.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클래스들이</a:t>
            </a:r>
            <a:r>
              <a:rPr lang="en-US" dirty="0"/>
              <a:t> </a:t>
            </a:r>
            <a:r>
              <a:rPr lang="en-US" dirty="0" err="1"/>
              <a:t>내부의</a:t>
            </a:r>
            <a:r>
              <a:rPr lang="en-US" dirty="0"/>
              <a:t> </a:t>
            </a:r>
            <a:r>
              <a:rPr lang="en-US" dirty="0" err="1"/>
              <a:t>함수를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접근할</a:t>
            </a:r>
            <a:r>
              <a:rPr lang="en-US" dirty="0"/>
              <a:t> 수 </a:t>
            </a:r>
            <a:r>
              <a:rPr lang="en-US" dirty="0" err="1"/>
              <a:t>있고</a:t>
            </a:r>
            <a:r>
              <a:rPr lang="en-US" dirty="0"/>
              <a:t>, </a:t>
            </a:r>
            <a:r>
              <a:rPr lang="en-US" dirty="0" err="1"/>
              <a:t>중복해서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기능이</a:t>
            </a:r>
            <a:r>
              <a:rPr lang="en-US" dirty="0"/>
              <a:t> </a:t>
            </a:r>
            <a:r>
              <a:rPr lang="en-US" dirty="0" err="1"/>
              <a:t>아니기</a:t>
            </a:r>
            <a:r>
              <a:rPr lang="en-US" dirty="0"/>
              <a:t> </a:t>
            </a:r>
            <a:r>
              <a:rPr lang="en-US" dirty="0" err="1"/>
              <a:t>때문입니다</a:t>
            </a:r>
            <a:r>
              <a:rPr lang="en-US" dirty="0"/>
              <a:t>.</a:t>
            </a:r>
            <a:endParaRPr lang="ko-KR" altLang="en-US"/>
          </a:p>
          <a:p>
            <a:r>
              <a:rPr lang="en-US" dirty="0"/>
              <a:t> 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DontDestroyOnLoad</a:t>
            </a:r>
            <a:r>
              <a:rPr lang="en-US" dirty="0"/>
              <a:t> </a:t>
            </a:r>
            <a:r>
              <a:rPr lang="en-US" dirty="0" err="1"/>
              <a:t>함수를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씬에서도</a:t>
            </a:r>
            <a:r>
              <a:rPr lang="en-US" dirty="0"/>
              <a:t> </a:t>
            </a:r>
            <a:r>
              <a:rPr lang="en-US" dirty="0" err="1"/>
              <a:t>유지하도록</a:t>
            </a:r>
            <a:r>
              <a:rPr lang="en-US" dirty="0"/>
              <a:t> </a:t>
            </a:r>
            <a:r>
              <a:rPr lang="en-US" dirty="0" err="1"/>
              <a:t>하였습니다</a:t>
            </a:r>
            <a:r>
              <a:rPr lang="en-US" dirty="0"/>
              <a:t>. </a:t>
            </a:r>
          </a:p>
          <a:p>
            <a:endParaRPr 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내부의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중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일부입니다</a:t>
            </a:r>
            <a:r>
              <a:rPr lang="en-US" dirty="0"/>
              <a:t>.  </a:t>
            </a:r>
            <a:r>
              <a:rPr lang="en-US" dirty="0" err="1"/>
              <a:t>save</a:t>
            </a:r>
            <a:r>
              <a:rPr lang="ko-KR" altLang="en-US" dirty="0" err="1">
                <a:ea typeface="맑은 고딕"/>
              </a:rPr>
              <a:t>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필요한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부분을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ko-KR" altLang="en-US" dirty="0" err="1">
                <a:ea typeface="맑은 고딕"/>
              </a:rPr>
              <a:t>파일로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저장하는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필요한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파일로부터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들여오는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부분입니다</a:t>
            </a:r>
            <a:r>
              <a:rPr lang="en-US" dirty="0"/>
              <a:t>. </a:t>
            </a:r>
          </a:p>
          <a:p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다른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함수로는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초기화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부분과</a:t>
            </a:r>
            <a:r>
              <a:rPr lang="en-US" dirty="0"/>
              <a:t>,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삭제하는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있습니다</a:t>
            </a:r>
            <a:r>
              <a:rPr lang="en-US" dirty="0"/>
              <a:t>.   </a:t>
            </a:r>
            <a:endParaRPr 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Json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포맷을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이용한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이유는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Unity에서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지원해주는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기능이기도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클래스를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파일로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남기기에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편하기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떄문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123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핵심이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되는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Save와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Load기능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. </a:t>
            </a:r>
            <a:endParaRPr lang="ko-KR" dirty="0">
              <a:ea typeface="맑은 고딕"/>
            </a:endParaRPr>
          </a:p>
          <a:p>
            <a:r>
              <a:rPr lang="en-US" dirty="0"/>
              <a:t>UI </a:t>
            </a:r>
            <a:r>
              <a:rPr lang="ko-KR" altLang="en-US" dirty="0">
                <a:ea typeface="맑은 고딕"/>
              </a:rPr>
              <a:t>화면</a:t>
            </a:r>
            <a:r>
              <a:rPr lang="en-US" dirty="0"/>
              <a:t>, </a:t>
            </a:r>
            <a:r>
              <a:rPr lang="ko-KR" altLang="en-US" dirty="0">
                <a:ea typeface="맑은 고딕"/>
              </a:rPr>
              <a:t>플레이어가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누르고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버튼은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초록색</a:t>
            </a:r>
            <a:r>
              <a:rPr lang="en-US" dirty="0"/>
              <a:t>, </a:t>
            </a:r>
            <a:endParaRPr lang="ko-KR" altLang="en-US" dirty="0"/>
          </a:p>
          <a:p>
            <a:r>
              <a:rPr lang="ko-KR" altLang="en-US" dirty="0">
                <a:ea typeface="맑은 고딕"/>
              </a:rPr>
              <a:t>적용된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부분은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노란색으로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시각적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피드백을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줍니다</a:t>
            </a:r>
            <a:r>
              <a:rPr lang="en-US" dirty="0"/>
              <a:t>.</a:t>
            </a:r>
            <a:r>
              <a:rPr lang="ko-KR" altLang="en-US" dirty="0">
                <a:ea typeface="맑은 고딕"/>
              </a:rPr>
              <a:t> </a:t>
            </a:r>
          </a:p>
          <a:p>
            <a:r>
              <a:rPr lang="en-US" dirty="0"/>
              <a:t>Undo</a:t>
            </a:r>
            <a:r>
              <a:rPr lang="ko-KR" altLang="en-US" dirty="0">
                <a:ea typeface="맑은 고딕"/>
              </a:rPr>
              <a:t>버튼을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누르면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취소가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되고</a:t>
            </a:r>
            <a:r>
              <a:rPr lang="en-US" dirty="0"/>
              <a:t> Accept</a:t>
            </a:r>
            <a:r>
              <a:rPr lang="ko-KR" altLang="en-US" dirty="0">
                <a:ea typeface="맑은 고딕"/>
              </a:rPr>
              <a:t>버튼을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누르면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확정이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되어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플레이어의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능력치에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반영이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되게</a:t>
            </a:r>
            <a:r>
              <a:rPr lang="en-US" dirty="0"/>
              <a:t> </a:t>
            </a:r>
            <a:r>
              <a:rPr lang="ko-KR" altLang="en-US" dirty="0">
                <a:ea typeface="맑은 고딕"/>
              </a:rPr>
              <a:t>합니다</a:t>
            </a: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198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&lt;</a:t>
            </a:r>
            <a:r>
              <a:rPr lang="ko-KR" altLang="en-US" dirty="0">
                <a:ea typeface="맑은 고딕"/>
              </a:rPr>
              <a:t>그림</a:t>
            </a:r>
            <a:r>
              <a:rPr lang="en-US" altLang="ko-KR" dirty="0">
                <a:ea typeface="맑은 고딕"/>
              </a:rPr>
              <a:t>3&gt; UI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관리하는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클래스의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일부분으로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레벨업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등장하는</a:t>
            </a:r>
            <a:r>
              <a:rPr lang="en-US" altLang="ko-KR" dirty="0">
                <a:ea typeface="맑은 고딕"/>
              </a:rPr>
              <a:t> UI</a:t>
            </a:r>
            <a:r>
              <a:rPr lang="ko-KR" altLang="en-US" dirty="0">
                <a:ea typeface="맑은 고딕"/>
              </a:rPr>
              <a:t>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표현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및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적용에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관한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코드입니다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클래스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또한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앞선이유로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싱글톤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방식을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이용하였습니다</a:t>
            </a:r>
            <a:r>
              <a:rPr lang="en-US" altLang="ko-KR" dirty="0">
                <a:ea typeface="맑은 고딕"/>
              </a:rPr>
              <a:t>. </a:t>
            </a:r>
            <a:endParaRPr lang="ko-KR"/>
          </a:p>
          <a:p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부분은</a:t>
            </a:r>
            <a:r>
              <a:rPr lang="en-US" altLang="ko-KR" dirty="0">
                <a:ea typeface="맑은 고딕"/>
              </a:rPr>
              <a:t> UI/UX</a:t>
            </a:r>
            <a:r>
              <a:rPr lang="ko-KR" altLang="en-US" dirty="0">
                <a:ea typeface="맑은 고딕"/>
              </a:rPr>
              <a:t>로부터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적용된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값들을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게임에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바녕하는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부분입니다</a:t>
            </a:r>
            <a:r>
              <a:rPr lang="en-US" altLang="ko-KR" dirty="0">
                <a:ea typeface="맑은 고딕"/>
              </a:rPr>
              <a:t>. </a:t>
            </a:r>
            <a:endParaRPr lang="ko-KR"/>
          </a:p>
          <a:p>
            <a:r>
              <a:rPr lang="en-US" altLang="ko-KR" dirty="0" err="1">
                <a:ea typeface="맑은 고딕"/>
              </a:rPr>
              <a:t>Time.timeScale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게임의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레벨업</a:t>
            </a:r>
            <a:r>
              <a:rPr lang="en-US" altLang="ko-KR" dirty="0">
                <a:ea typeface="맑은 고딕"/>
              </a:rPr>
              <a:t> UI</a:t>
            </a:r>
            <a:r>
              <a:rPr lang="ko-KR" altLang="en-US" dirty="0">
                <a:ea typeface="맑은 고딕"/>
              </a:rPr>
              <a:t>창이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활성화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동안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제어합니다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dirty="0"/>
              <a:t>  </a:t>
            </a:r>
            <a:endParaRPr 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26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  </a:t>
            </a:r>
          </a:p>
          <a:p>
            <a:r>
              <a:rPr lang="en-US" altLang="ko-KR" dirty="0">
                <a:ea typeface="맑은 고딕"/>
              </a:rPr>
              <a:t>&lt;</a:t>
            </a:r>
            <a:r>
              <a:rPr lang="ko-KR" altLang="en-US" dirty="0">
                <a:ea typeface="맑은 고딕"/>
              </a:rPr>
              <a:t>그림</a:t>
            </a:r>
            <a:r>
              <a:rPr lang="en-US" altLang="ko-KR" dirty="0">
                <a:ea typeface="맑은 고딕"/>
              </a:rPr>
              <a:t>4&gt;</a:t>
            </a:r>
          </a:p>
          <a:p>
            <a:r>
              <a:rPr lang="ko-KR" altLang="en-US" dirty="0">
                <a:ea typeface="맑은 고딕"/>
              </a:rPr>
              <a:t>플레이어가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버튼과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상호작용할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시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버튼의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색과</a:t>
            </a:r>
            <a:r>
              <a:rPr lang="en-US" altLang="ko-KR" dirty="0">
                <a:ea typeface="맑은 고딕"/>
              </a:rPr>
              <a:t> UI</a:t>
            </a:r>
            <a:r>
              <a:rPr lang="ko-KR" altLang="en-US" dirty="0">
                <a:ea typeface="맑은 고딕"/>
              </a:rPr>
              <a:t>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색을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변경하여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시각적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피드백을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있도록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부분의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코드입니다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72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3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99600"/>
      </p:ext>
    </p:extLst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914400" y="2130425"/>
            <a:ext cx="10363835" cy="14706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828800" y="3886200"/>
            <a:ext cx="8535035" cy="17532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latinLnBrk="0" lvl="1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 lvl="2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 lvl="3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 lvl="4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 lvl="5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 lvl="6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 lvl="7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 lvl="8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 rot="0">
            <a:off x="8839200" y="274955"/>
            <a:ext cx="2743835" cy="585216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609600" y="274955"/>
            <a:ext cx="8027035" cy="58521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963295" y="4406900"/>
            <a:ext cx="10363835" cy="13627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latinLnBrk="0">
              <a:buFontTx/>
              <a:buNone/>
              <a:defRPr lang="en-GB" altLang="en-US" sz="4000" cap="all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963295" y="2907030"/>
            <a:ext cx="10363835" cy="150050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 lvl="1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sz="half" idx="1"/>
          </p:nvPr>
        </p:nvSpPr>
        <p:spPr>
          <a:xfrm rot="0">
            <a:off x="609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indent="0" latinLnBrk="0" lvl="1">
              <a:buFontTx/>
              <a:buNone/>
              <a:defRPr lang="en-GB" altLang="en-US" sz="2400"/>
            </a:lvl2pPr>
            <a:lvl3pPr marL="0" indent="0" latinLnBrk="0" lvl="2">
              <a:buFontTx/>
              <a:buNone/>
              <a:defRPr lang="en-GB" altLang="en-US" sz="2000"/>
            </a:lvl3pPr>
            <a:lvl4pPr marL="0" indent="0" latinLnBrk="0" lvl="3">
              <a:buFontTx/>
              <a:buNone/>
              <a:defRPr lang="en-GB" altLang="en-US" sz="1800"/>
            </a:lvl4pPr>
            <a:lvl5pPr marL="0" indent="0" latinLnBrk="0" lvl="4">
              <a:buFontTx/>
              <a:buNone/>
              <a:defRPr lang="en-GB" altLang="en-US" sz="1800"/>
            </a:lvl5pPr>
            <a:lvl6pPr marL="0" indent="0" latinLnBrk="0" lvl="5">
              <a:buFontTx/>
              <a:buNone/>
              <a:defRPr lang="en-GB" altLang="en-US" sz="1800"/>
            </a:lvl6pPr>
            <a:lvl7pPr marL="0" indent="0" latinLnBrk="0" lvl="6">
              <a:buFontTx/>
              <a:buNone/>
              <a:defRPr lang="en-GB" altLang="en-US" sz="1800"/>
            </a:lvl7pPr>
            <a:lvl8pPr marL="0" indent="0" latinLnBrk="0" lvl="7">
              <a:buFontTx/>
              <a:buNone/>
              <a:defRPr lang="en-GB" altLang="en-US" sz="1800"/>
            </a:lvl8pPr>
            <a:lvl9pPr marL="0" indent="0" latinLnBrk="0" lvl="8">
              <a:buFontTx/>
              <a:buNone/>
              <a:defRPr lang="en-GB" altLang="en-US" sz="18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6197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indent="0" latinLnBrk="0" lvl="1">
              <a:buFontTx/>
              <a:buNone/>
              <a:defRPr lang="en-GB" altLang="en-US" sz="2400"/>
            </a:lvl2pPr>
            <a:lvl3pPr marL="0" indent="0" latinLnBrk="0" lvl="2">
              <a:buFontTx/>
              <a:buNone/>
              <a:defRPr lang="en-GB" altLang="en-US" sz="2000"/>
            </a:lvl3pPr>
            <a:lvl4pPr marL="0" indent="0" latinLnBrk="0" lvl="3">
              <a:buFontTx/>
              <a:buNone/>
              <a:defRPr lang="en-GB" altLang="en-US" sz="1800"/>
            </a:lvl4pPr>
            <a:lvl5pPr marL="0" indent="0" latinLnBrk="0" lvl="4">
              <a:buFontTx/>
              <a:buNone/>
              <a:defRPr lang="en-GB" altLang="en-US" sz="1800"/>
            </a:lvl5pPr>
            <a:lvl6pPr marL="0" indent="0" latinLnBrk="0" lvl="5">
              <a:buFontTx/>
              <a:buNone/>
              <a:defRPr lang="en-GB" altLang="en-US" sz="1800"/>
            </a:lvl6pPr>
            <a:lvl7pPr marL="0" indent="0" latinLnBrk="0" lvl="6">
              <a:buFontTx/>
              <a:buNone/>
              <a:defRPr lang="en-GB" altLang="en-US" sz="1800"/>
            </a:lvl7pPr>
            <a:lvl8pPr marL="0" indent="0" latinLnBrk="0" lvl="7">
              <a:buFontTx/>
              <a:buNone/>
              <a:defRPr lang="en-GB" altLang="en-US" sz="1800"/>
            </a:lvl8pPr>
            <a:lvl9pPr marL="0" indent="0" latinLnBrk="0" lvl="8">
              <a:buFontTx/>
              <a:buNone/>
              <a:defRPr lang="en-GB" altLang="en-US" sz="18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609600" y="1535430"/>
            <a:ext cx="5387340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609600" y="2174875"/>
            <a:ext cx="5387340" cy="39522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indent="0" latinLnBrk="0" lvl="1">
              <a:buFontTx/>
              <a:buNone/>
              <a:defRPr lang="en-GB" altLang="en-US" sz="2000"/>
            </a:lvl2pPr>
            <a:lvl3pPr marL="0" indent="0" latinLnBrk="0" lvl="2">
              <a:buFontTx/>
              <a:buNone/>
              <a:defRPr lang="en-GB" altLang="en-US" sz="1800"/>
            </a:lvl3pPr>
            <a:lvl4pPr marL="0" indent="0" latinLnBrk="0" lvl="3">
              <a:buFontTx/>
              <a:buNone/>
              <a:defRPr lang="en-GB" altLang="en-US" sz="1600"/>
            </a:lvl4pPr>
            <a:lvl5pPr marL="0" indent="0" latinLnBrk="0" lvl="4">
              <a:buFontTx/>
              <a:buNone/>
              <a:defRPr lang="en-GB" altLang="en-US" sz="1600"/>
            </a:lvl5pPr>
            <a:lvl6pPr marL="0" indent="0" latinLnBrk="0" lvl="5">
              <a:buFontTx/>
              <a:buNone/>
              <a:defRPr lang="en-GB" altLang="en-US" sz="1600"/>
            </a:lvl6pPr>
            <a:lvl7pPr marL="0" indent="0" latinLnBrk="0" lvl="6">
              <a:buFontTx/>
              <a:buNone/>
              <a:defRPr lang="en-GB" altLang="en-US" sz="1600"/>
            </a:lvl7pPr>
            <a:lvl8pPr marL="0" indent="0" latinLnBrk="0" lvl="7">
              <a:buFontTx/>
              <a:buNone/>
              <a:defRPr lang="en-GB" altLang="en-US" sz="1600"/>
            </a:lvl8pPr>
            <a:lvl9pPr marL="0" indent="0" latinLnBrk="0" lvl="8">
              <a:buFontTx/>
              <a:buNone/>
              <a:defRPr lang="en-GB" altLang="en-US" sz="16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3"/>
          </p:nvPr>
        </p:nvSpPr>
        <p:spPr>
          <a:xfrm rot="0">
            <a:off x="6193155" y="1535430"/>
            <a:ext cx="5389880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6" name="내용 개체 틀 5"/>
          <p:cNvSpPr txBox="1">
            <a:spLocks noGrp="1"/>
          </p:cNvSpPr>
          <p:nvPr>
            <p:ph type="obj" sz="quarter" idx="4"/>
          </p:nvPr>
        </p:nvSpPr>
        <p:spPr>
          <a:xfrm rot="0">
            <a:off x="6193155" y="2174875"/>
            <a:ext cx="5389880" cy="39522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indent="0" latinLnBrk="0" lvl="1">
              <a:buFontTx/>
              <a:buNone/>
              <a:defRPr lang="en-GB" altLang="en-US" sz="2000"/>
            </a:lvl2pPr>
            <a:lvl3pPr marL="0" indent="0" latinLnBrk="0" lvl="2">
              <a:buFontTx/>
              <a:buNone/>
              <a:defRPr lang="en-GB" altLang="en-US" sz="1800"/>
            </a:lvl3pPr>
            <a:lvl4pPr marL="0" indent="0" latinLnBrk="0" lvl="3">
              <a:buFontTx/>
              <a:buNone/>
              <a:defRPr lang="en-GB" altLang="en-US" sz="1600"/>
            </a:lvl4pPr>
            <a:lvl5pPr marL="0" indent="0" latinLnBrk="0" lvl="4">
              <a:buFontTx/>
              <a:buNone/>
              <a:defRPr lang="en-GB" altLang="en-US" sz="1600"/>
            </a:lvl5pPr>
            <a:lvl6pPr marL="0" indent="0" latinLnBrk="0" lvl="5">
              <a:buFontTx/>
              <a:buNone/>
              <a:defRPr lang="en-GB" altLang="en-US" sz="1600"/>
            </a:lvl6pPr>
            <a:lvl7pPr marL="0" indent="0" latinLnBrk="0" lvl="6">
              <a:buFontTx/>
              <a:buNone/>
              <a:defRPr lang="en-GB" altLang="en-US" sz="1600"/>
            </a:lvl7pPr>
            <a:lvl8pPr marL="0" indent="0" latinLnBrk="0" lvl="7">
              <a:buFontTx/>
              <a:buNone/>
              <a:defRPr lang="en-GB" altLang="en-US" sz="1600"/>
            </a:lvl8pPr>
            <a:lvl9pPr marL="0" indent="0" latinLnBrk="0" lvl="8">
              <a:buFontTx/>
              <a:buNone/>
              <a:defRPr lang="en-GB" altLang="en-US" sz="16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3050"/>
            <a:ext cx="4011930" cy="11626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4766945" y="273050"/>
            <a:ext cx="6816090" cy="58540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indent="0" latinLnBrk="0" lvl="1">
              <a:buFontTx/>
              <a:buNone/>
              <a:defRPr lang="en-GB" altLang="en-US" sz="2800"/>
            </a:lvl2pPr>
            <a:lvl3pPr marL="0" indent="0" latinLnBrk="0" lvl="2">
              <a:buFontTx/>
              <a:buNone/>
              <a:defRPr lang="en-GB" altLang="en-US" sz="2400"/>
            </a:lvl3pPr>
            <a:lvl4pPr marL="0" indent="0" latinLnBrk="0" lvl="3">
              <a:buFontTx/>
              <a:buNone/>
              <a:defRPr lang="en-GB" altLang="en-US" sz="2000"/>
            </a:lvl4pPr>
            <a:lvl5pPr marL="0" indent="0" latinLnBrk="0" lvl="4">
              <a:buFontTx/>
              <a:buNone/>
              <a:defRPr lang="en-GB" altLang="en-US" sz="2000"/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609600" y="1435100"/>
            <a:ext cx="4011930" cy="46920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indent="0" latinLnBrk="0" lvl="1">
              <a:buFontTx/>
              <a:buNone/>
              <a:defRPr lang="en-GB" altLang="en-US" sz="1200"/>
            </a:lvl2pPr>
            <a:lvl3pPr marL="914400" indent="0" latinLnBrk="0" lvl="2">
              <a:buFontTx/>
              <a:buNone/>
              <a:defRPr lang="en-GB" altLang="en-US" sz="1000"/>
            </a:lvl3pPr>
            <a:lvl4pPr marL="1371600" indent="0" latinLnBrk="0" lvl="3">
              <a:buFontTx/>
              <a:buNone/>
              <a:defRPr lang="en-GB" altLang="en-US" sz="900"/>
            </a:lvl4pPr>
            <a:lvl5pPr marL="1828800" indent="0" latinLnBrk="0" lvl="4">
              <a:buFontTx/>
              <a:buNone/>
              <a:defRPr lang="en-GB" altLang="en-US" sz="900"/>
            </a:lvl5pPr>
            <a:lvl6pPr marL="2286000" indent="0" latinLnBrk="0" lvl="5">
              <a:buFontTx/>
              <a:buNone/>
              <a:defRPr lang="en-GB" altLang="en-US" sz="900"/>
            </a:lvl6pPr>
            <a:lvl7pPr marL="2743200" indent="0" latinLnBrk="0" lvl="6">
              <a:buFontTx/>
              <a:buNone/>
              <a:defRPr lang="en-GB" altLang="en-US" sz="900"/>
            </a:lvl7pPr>
            <a:lvl8pPr marL="3200400" indent="0" latinLnBrk="0" lvl="7">
              <a:buFontTx/>
              <a:buNone/>
              <a:defRPr lang="en-GB" altLang="en-US" sz="900"/>
            </a:lvl8pPr>
            <a:lvl9pPr marL="3657600" indent="0" latinLnBrk="0" lvl="8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389505" y="4800600"/>
            <a:ext cx="7315835" cy="56769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그림 개체 틀 2"/>
          <p:cNvSpPr txBox="1">
            <a:spLocks noGrp="1"/>
          </p:cNvSpPr>
          <p:nvPr>
            <p:ph type="pic" idx="1"/>
          </p:nvPr>
        </p:nvSpPr>
        <p:spPr>
          <a:xfrm rot="0">
            <a:off x="2389505" y="612775"/>
            <a:ext cx="7315835" cy="4115435"/>
          </a:xfrm>
          <a:prstGeom prst="rect"/>
        </p:spPr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2389505" y="5367655"/>
            <a:ext cx="7315835" cy="8051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indent="0" latinLnBrk="0" lvl="1">
              <a:buFontTx/>
              <a:buNone/>
              <a:defRPr lang="en-GB" altLang="en-US" sz="1200"/>
            </a:lvl2pPr>
            <a:lvl3pPr marL="914400" indent="0" latinLnBrk="0" lvl="2">
              <a:buFontTx/>
              <a:buNone/>
              <a:defRPr lang="en-GB" altLang="en-US" sz="1000"/>
            </a:lvl3pPr>
            <a:lvl4pPr marL="1371600" indent="0" latinLnBrk="0" lvl="3">
              <a:buFontTx/>
              <a:buNone/>
              <a:defRPr lang="en-GB" altLang="en-US" sz="900"/>
            </a:lvl4pPr>
            <a:lvl5pPr marL="1828800" indent="0" latinLnBrk="0" lvl="4">
              <a:buFontTx/>
              <a:buNone/>
              <a:defRPr lang="en-GB" altLang="en-US" sz="900"/>
            </a:lvl5pPr>
            <a:lvl6pPr marL="2286000" indent="0" latinLnBrk="0" lvl="5">
              <a:buFontTx/>
              <a:buNone/>
              <a:defRPr lang="en-GB" altLang="en-US" sz="900"/>
            </a:lvl6pPr>
            <a:lvl7pPr marL="2743200" indent="0" latinLnBrk="0" lvl="6">
              <a:buFontTx/>
              <a:buNone/>
              <a:defRPr lang="en-GB" altLang="en-US" sz="900"/>
            </a:lvl7pPr>
            <a:lvl8pPr marL="3200400" indent="0" latinLnBrk="0" lvl="7">
              <a:buFontTx/>
              <a:buNone/>
              <a:defRPr lang="en-GB" altLang="en-US" sz="900"/>
            </a:lvl8pPr>
            <a:lvl9pPr marL="3657600" indent="0" latinLnBrk="0" lvl="8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image" Target="../media/fImage16527744141.png"></Relationship><Relationship Id="rId13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0" t="-17000" r="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 rot="0">
            <a:off x="671195" y="440690"/>
            <a:ext cx="10849610" cy="5977255"/>
          </a:xfrm>
          <a:prstGeom prst="rect"/>
          <a:solidFill>
            <a:schemeClr val="accent4">
              <a:lumMod val="20000"/>
              <a:lumOff val="80000"/>
            </a:schemeClr>
          </a:solidFill>
          <a:ln w="0">
            <a:noFill/>
            <a:prstDash/>
          </a:ln>
          <a:effectLst>
            <a:outerShdw sx="100000" sy="100000" blurRad="50800" dist="38100" dir="5400000" rotWithShape="0" algn="t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11/23/2022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9.jpe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notesSlide" Target="../notesSlides/notesSlide14.xml"></Relationship><Relationship Id="rId4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13.jpeg"></Relationship><Relationship Id="rId2" Type="http://schemas.openxmlformats.org/officeDocument/2006/relationships/notesSlide" Target="../notesSlides/notesSlide15.xml"></Relationship><Relationship Id="rId4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notesSlide" Target="../notesSlides/notesSlide16.xml"></Relationship><Relationship Id="rId5" Type="http://schemas.openxmlformats.org/officeDocument/2006/relationships/image" Target="../media/image16.png"></Relationship><Relationship Id="rId4" Type="http://schemas.openxmlformats.org/officeDocument/2006/relationships/image" Target="../media/image15.png"></Relationship><Relationship Id="rId6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4" Type="http://schemas.openxmlformats.org/officeDocument/2006/relationships/image" Target="../media/fImage3864715041.png"></Relationship><Relationship Id="rId5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8.jpeg"></Relationship><Relationship Id="rId2" Type="http://schemas.openxmlformats.org/officeDocument/2006/relationships/notesSlide" Target="../notesSlides/notesSlide18.xml"></Relationship><Relationship Id="rId4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9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5" Type="http://schemas.openxmlformats.org/officeDocument/2006/relationships/image" Target="../media/image22.png"></Relationship><Relationship Id="rId4" Type="http://schemas.openxmlformats.org/officeDocument/2006/relationships/image" Target="../media/image21.png"></Relationship><Relationship Id="rId6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24.jpeg"></Relationship><Relationship Id="rId2" Type="http://schemas.openxmlformats.org/officeDocument/2006/relationships/image" Target="../media/image23.jpeg"></Relationship><Relationship Id="rId4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2" Type="http://schemas.openxmlformats.org/officeDocument/2006/relationships/notesSlide" Target="../notesSlides/notesSlide22.xml"></Relationship><Relationship Id="rId4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8" Type="http://schemas.openxmlformats.org/officeDocument/2006/relationships/hyperlink" Target="https://assetstore.unity.com/packages/audio/sound-fx/retro-sci-fi-pack-61781/BG" TargetMode="External"></Relationship><Relationship Id="rId13" Type="http://schemas.openxmlformats.org/officeDocument/2006/relationships/hyperlink" Target="https://assetstore.unity.com/packages/3d/environments/urban/subway-environment-16741#content" TargetMode="External"></Relationship><Relationship Id="rId3" Type="http://schemas.openxmlformats.org/officeDocument/2006/relationships/hyperlink" Target="https://fonts.google.com/icons" TargetMode="External"></Relationship><Relationship Id="rId7" Type="http://schemas.openxmlformats.org/officeDocument/2006/relationships/hyperlink" Target="https://assetstore.unity.com/packages/3d/props/exterior/old-plastic-barrier-182509" TargetMode="External"></Relationship><Relationship Id="rId12" Type="http://schemas.openxmlformats.org/officeDocument/2006/relationships/hyperlink" Target="https://pgtd.tistory.com/200" TargetMode="External"></Relationship><Relationship Id="rId2" Type="http://schemas.openxmlformats.org/officeDocument/2006/relationships/hyperlink" Target="https://assetstore.unity.com/packages/2d/gui/icons/free-ui-pack-170878" TargetMode="External"></Relationship><Relationship Id="rId6" Type="http://schemas.openxmlformats.org/officeDocument/2006/relationships/hyperlink" Target="https://assetstore.unity.com/packages/3d/environments/urban/uk-terraced-houses-pack-free-63481" TargetMode="External"></Relationship><Relationship Id="rId11" Type="http://schemas.openxmlformats.org/officeDocument/2006/relationships/hyperlink" Target="https://www.turbosquid.com/3d-models/3d-model-crowbar-lowpoly-pbr-free-1864881" TargetMode="External"></Relationship><Relationship Id="rId5" Type="http://schemas.openxmlformats.org/officeDocument/2006/relationships/hyperlink" Target="https://assetstore.unity.com/packages/vfx/particles/3d-games-effects-pack-free-42285" TargetMode="External"></Relationship><Relationship Id="rId10" Type="http://schemas.openxmlformats.org/officeDocument/2006/relationships/hyperlink" Target="https://opengameart.org/" TargetMode="External"></Relationship><Relationship Id="rId4" Type="http://schemas.openxmlformats.org/officeDocument/2006/relationships/hyperlink" Target="https://www.flaticon.com/kr/free-icon/right-click-of-the-mouse_31532" TargetMode="External"></Relationship><Relationship Id="rId9" Type="http://schemas.openxmlformats.org/officeDocument/2006/relationships/hyperlink" Target="https://assetstore.unity.com/packages/audio/sound-fx/free-casual-game-sfx-pack-54116" TargetMode="External"></Relationship><Relationship Id="rId14" Type="http://schemas.openxmlformats.org/officeDocument/2006/relationships/hyperlink" Target="https://assetstore.unity.com/packages/3d/characters/zombie-slaughter-119817" TargetMode="External"></Relationship><Relationship Id="rId15" Type="http://schemas.openxmlformats.org/officeDocument/2006/relationships/hyperlink" Target="https://assetstore.unity.com/packages/2d/gui/icons/free-ui-pack-170878" TargetMode="External"></Relationship><Relationship Id="rId16" Type="http://schemas.openxmlformats.org/officeDocument/2006/relationships/hyperlink" Target="https://fonts.google.com/icons" TargetMode="External"></Relationship><Relationship Id="rId17" Type="http://schemas.openxmlformats.org/officeDocument/2006/relationships/hyperlink" Target="https://www.flaticon.com/kr/free-icon/right-click-of-the-mouse_31532" TargetMode="External"></Relationship><Relationship Id="rId18" Type="http://schemas.openxmlformats.org/officeDocument/2006/relationships/hyperlink" Target="https://assetstore.unity.com/packages/vfx/particles/3d-games-effects-pack-free-42285" TargetMode="External"></Relationship><Relationship Id="rId19" Type="http://schemas.openxmlformats.org/officeDocument/2006/relationships/hyperlink" Target="https://assetstore.unity.com/packages/3d/environments/urban/uk-terraced-houses-pack-free-63481" TargetMode="External"></Relationship><Relationship Id="rId20" Type="http://schemas.openxmlformats.org/officeDocument/2006/relationships/hyperlink" Target="https://assetstore.unity.com/packages/3d/props/exterior/old-plastic-barrier-182509" TargetMode="External"></Relationship><Relationship Id="rId21" Type="http://schemas.openxmlformats.org/officeDocument/2006/relationships/hyperlink" Target="https://assetstore.unity.com/packages/audio/sound-fx/retro-sci-fi-pack-61781/BG" TargetMode="External"></Relationship><Relationship Id="rId22" Type="http://schemas.openxmlformats.org/officeDocument/2006/relationships/hyperlink" Target="https://assetstore.unity.com/packages/audio/sound-fx/free-casual-game-sfx-pack-54116" TargetMode="External"></Relationship><Relationship Id="rId23" Type="http://schemas.openxmlformats.org/officeDocument/2006/relationships/hyperlink" Target="https://opengameart.org/" TargetMode="External"></Relationship><Relationship Id="rId24" Type="http://schemas.openxmlformats.org/officeDocument/2006/relationships/hyperlink" Target="https://www.turbosquid.com/3d-models/3d-model-crowbar-lowpoly-pbr-free-1864881" TargetMode="External"></Relationship><Relationship Id="rId25" Type="http://schemas.openxmlformats.org/officeDocument/2006/relationships/hyperlink" Target="https://pgtd.tistory.com/200" TargetMode="External"></Relationship><Relationship Id="rId26" Type="http://schemas.openxmlformats.org/officeDocument/2006/relationships/hyperlink" Target="https://assetstore.unity.com/packages/3d/environments/urban/subway-environment-16741#content" TargetMode="External"></Relationship><Relationship Id="rId27" Type="http://schemas.openxmlformats.org/officeDocument/2006/relationships/hyperlink" Target="https://assetstore.unity.com/packages/3d/characters/zombie-slaughter-119817" TargetMode="External"></Relationship><Relationship Id="rId28" Type="http://schemas.openxmlformats.org/officeDocument/2006/relationships/hyperlink" Target="https://assetstore.unity.com/packages/2d/gui/icons/free-ui-pack-170878" TargetMode="External"></Relationship><Relationship Id="rId29" Type="http://schemas.openxmlformats.org/officeDocument/2006/relationships/hyperlink" Target="https://fonts.google.com/icons" TargetMode="External"></Relationship><Relationship Id="rId30" Type="http://schemas.openxmlformats.org/officeDocument/2006/relationships/hyperlink" Target="https://www.flaticon.com/kr/free-icon/right-click-of-the-mouse_31532" TargetMode="External"></Relationship><Relationship Id="rId31" Type="http://schemas.openxmlformats.org/officeDocument/2006/relationships/hyperlink" Target="https://assetstore.unity.com/packages/vfx/particles/3d-games-effects-pack-free-42285" TargetMode="External"></Relationship><Relationship Id="rId32" Type="http://schemas.openxmlformats.org/officeDocument/2006/relationships/hyperlink" Target="https://assetstore.unity.com/packages/3d/environments/urban/uk-terraced-houses-pack-free-63481" TargetMode="External"></Relationship><Relationship Id="rId33" Type="http://schemas.openxmlformats.org/officeDocument/2006/relationships/hyperlink" Target="https://assetstore.unity.com/packages/3d/props/exterior/old-plastic-barrier-182509" TargetMode="External"></Relationship><Relationship Id="rId34" Type="http://schemas.openxmlformats.org/officeDocument/2006/relationships/hyperlink" Target="https://assetstore.unity.com/packages/audio/sound-fx/retro-sci-fi-pack-61781/BG" TargetMode="External"></Relationship><Relationship Id="rId35" Type="http://schemas.openxmlformats.org/officeDocument/2006/relationships/hyperlink" Target="https://assetstore.unity.com/packages/audio/sound-fx/free-casual-game-sfx-pack-54116" TargetMode="External"></Relationship><Relationship Id="rId36" Type="http://schemas.openxmlformats.org/officeDocument/2006/relationships/hyperlink" Target="https://opengameart.org/" TargetMode="External"></Relationship><Relationship Id="rId37" Type="http://schemas.openxmlformats.org/officeDocument/2006/relationships/hyperlink" Target="https://www.turbosquid.com/3d-models/3d-model-crowbar-lowpoly-pbr-free-1864881" TargetMode="External"></Relationship><Relationship Id="rId38" Type="http://schemas.openxmlformats.org/officeDocument/2006/relationships/hyperlink" Target="https://pgtd.tistory.com/200" TargetMode="External"></Relationship><Relationship Id="rId39" Type="http://schemas.openxmlformats.org/officeDocument/2006/relationships/hyperlink" Target="https://assetstore.unity.com/packages/3d/environments/urban/subway-environment-16741#content" TargetMode="External"></Relationship><Relationship Id="rId40" Type="http://schemas.openxmlformats.org/officeDocument/2006/relationships/hyperlink" Target="https://assetstore.unity.com/packages/3d/characters/zombie-slaughter-119817" TargetMode="External"></Relationship><Relationship Id="rId4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6.jpeg"></Relationship><Relationship Id="rId3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7.jpe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8.jpeg"></Relationship><Relationship Id="rId2" Type="http://schemas.openxmlformats.org/officeDocument/2006/relationships/notesSlide" Target="../notesSlides/notesSlide9.xml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741680" y="858520"/>
            <a:ext cx="10709910" cy="23888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소프트웨어캡스톤디자인	</a:t>
            </a:r>
            <a:endParaRPr lang="ko-KR" altLang="en-US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482725" y="4220210"/>
            <a:ext cx="9145270" cy="1656715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/>
          <a:p>
            <a:pPr marL="0" indent="0" algn="r" latinLnBrk="0">
              <a:buFontTx/>
              <a:buNone/>
            </a:pPr>
            <a:r>
              <a:rPr lang="ko-KR" altLang="en-US">
                <a:ea typeface="맑은 고딕" charset="0"/>
              </a:rPr>
              <a:t>팀:GGS</a:t>
            </a:r>
            <a:endParaRPr lang="ko-KR" altLang="en-US">
              <a:ea typeface="맑은 고딕" charset="0"/>
            </a:endParaRPr>
          </a:p>
          <a:p>
            <a:pPr marL="0" indent="0" algn="r" latinLnBrk="0"/>
            <a:r>
              <a:rPr lang="ko-KR" altLang="en-US">
                <a:ea typeface="맑은 고딕" charset="0"/>
              </a:rPr>
              <a:t>지도교수:박찬영</a:t>
            </a:r>
            <a:endParaRPr lang="ko-KR" altLang="en-US">
              <a:ea typeface="맑은 고딕" charset="0"/>
            </a:endParaRPr>
          </a:p>
          <a:p>
            <a:pPr marL="0" indent="0" algn="r" latinLnBrk="0"/>
            <a:r>
              <a:rPr lang="ko-KR" altLang="en-US">
                <a:ea typeface="맑은 고딕" charset="0"/>
              </a:rPr>
              <a:t>팀장:김성호</a:t>
            </a:r>
            <a:endParaRPr lang="ko-KR" altLang="en-US">
              <a:ea typeface="맑은 고딕" charset="0"/>
            </a:endParaRPr>
          </a:p>
          <a:p>
            <a:pPr marL="0" indent="0" algn="r" latinLnBrk="0">
              <a:buFontTx/>
              <a:buNone/>
            </a:pPr>
            <a:r>
              <a:rPr lang="ko-KR" altLang="en-US">
                <a:ea typeface="맑은 고딕" charset="0"/>
              </a:rPr>
              <a:t> 팀원:최호진</a:t>
            </a:r>
            <a:endParaRPr lang="ko-KR" altLang="en-US">
              <a:ea typeface="맑은 고딕" charset="0"/>
            </a:endParaRPr>
          </a:p>
          <a:p>
            <a:pPr marL="0" indent="0" algn="r" latinLnBrk="0">
              <a:buFontTx/>
              <a:buNone/>
            </a:pPr>
            <a:endParaRPr lang="ko-KR" altLang="en-US"/>
          </a:p>
        </p:txBody>
      </p:sp>
      <p:sp>
        <p:nvSpPr>
          <p:cNvPr id="4" name="텍스트 상자 1"/>
          <p:cNvSpPr txBox="1">
            <a:spLocks/>
          </p:cNvSpPr>
          <p:nvPr/>
        </p:nvSpPr>
        <p:spPr>
          <a:xfrm rot="0">
            <a:off x="4359275" y="3157220"/>
            <a:ext cx="3397250" cy="6483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3600">
                <a:latin typeface="맑은 고딕" charset="0"/>
                <a:ea typeface="맑은 고딕" charset="0"/>
              </a:rPr>
              <a:t>OneMan Army</a:t>
            </a:r>
            <a:endParaRPr lang="ko-KR" altLang="en-US" sz="36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48970" y="629285"/>
            <a:ext cx="3505835" cy="16230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Century Gothic" charset="0"/>
                <a:ea typeface="+mj-ea"/>
                <a:cs typeface="+mj-cs"/>
              </a:rPr>
              <a:t>MazeScene </a:t>
            </a:r>
            <a:endParaRPr lang="ko-KR" altLang="en-US">
              <a:solidFill>
                <a:schemeClr val="tx1"/>
              </a:solidFill>
              <a:latin typeface="Century Gothic" charset="0"/>
              <a:ea typeface="+mj-ea"/>
              <a:cs typeface="+mj-cs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05B3790-AF24-773D-C490-D77C54AAA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755" y="1471295"/>
            <a:ext cx="6019165" cy="3912870"/>
          </a:xfrm>
          <a:prstGeom prst="rect">
            <a:avLst/>
          </a:prstGeom>
          <a:effectLst/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648970" y="2438400"/>
            <a:ext cx="3505835" cy="37858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두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번째이자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저희가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기획한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마지막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스테이지로</a:t>
            </a:r>
            <a:r>
              <a:rPr lang="en-US" altLang="ko-KR" sz="1600">
                <a:ea typeface="맑은 고딕" charset="0"/>
              </a:rPr>
              <a:t>, </a:t>
            </a:r>
            <a:r>
              <a:rPr lang="ko-KR" altLang="en-US" sz="1600">
                <a:ea typeface="맑은 고딕" charset="0"/>
              </a:rPr>
              <a:t>미로를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컨셉으로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하여</a:t>
            </a: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제작하였습니다</a:t>
            </a:r>
            <a:r>
              <a:rPr lang="en-US" altLang="ko-KR" sz="1600">
                <a:ea typeface="맑은 고딕" charset="0"/>
              </a:rPr>
              <a:t>. 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이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스테이지에서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플레이어는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오직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가로등의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불빛을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보고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탈출구를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찾아나가야</a:t>
            </a:r>
            <a:r>
              <a:rPr lang="en-US" altLang="ko-KR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합니다</a:t>
            </a:r>
            <a:r>
              <a:rPr lang="en-US" altLang="ko-KR" sz="1600">
                <a:ea typeface="맑은 고딕" charset="0"/>
              </a:rPr>
              <a:t>. 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안개를 짙게 깔고 으스스한 BGM을 추가하여 공포스러운 분위기를 조성합니다.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또한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여기저기에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적을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배치하여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플레이어를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잘못된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방향으로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유도하도록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구성하였습니다.</a:t>
            </a:r>
            <a:r>
              <a:rPr lang="en-US" altLang="ko-KR" sz="1600">
                <a:ea typeface="맑은 고딕" charset="0"/>
              </a:rPr>
              <a:t> </a:t>
            </a:r>
            <a:endParaRPr lang="ko-KR" altLang="en-US" sz="160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4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31190" y="639445"/>
            <a:ext cx="3429635" cy="171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4200">
                <a:latin typeface="Malgun Gothic" charset="0"/>
                <a:ea typeface="Malgun Gothic" charset="0"/>
              </a:rPr>
              <a:t>EndingScene</a:t>
            </a:r>
            <a:endParaRPr lang="ko-KR" altLang="en-US" sz="4200">
              <a:latin typeface="Malgun Gothic" charset="0"/>
              <a:ea typeface="Malgun Gothic" charset="0"/>
            </a:endParaRPr>
          </a:p>
        </p:txBody>
      </p:sp>
      <p:sp>
        <p:nvSpPr>
          <p:cNvPr id="8" name="Content Placeholder 7"/>
          <p:cNvSpPr txBox="1">
            <a:spLocks noGrp="1"/>
          </p:cNvSpPr>
          <p:nvPr>
            <p:ph type="obj" idx="1"/>
          </p:nvPr>
        </p:nvSpPr>
        <p:spPr>
          <a:xfrm rot="0">
            <a:off x="629920" y="2108200"/>
            <a:ext cx="4019550" cy="34118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맑은 고딕"/>
              <a:buChar char="•"/>
            </a:pPr>
            <a:r>
              <a:rPr lang="ko-KR" altLang="en-US" sz="2200">
                <a:ea typeface="맑은 고딕" charset="0"/>
              </a:rPr>
              <a:t>게임의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클리어를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알리는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씬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입니다. </a:t>
            </a:r>
            <a:endParaRPr lang="ko-KR" altLang="en-US" sz="22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2200">
                <a:ea typeface="맑은 고딕" charset="0"/>
              </a:rPr>
              <a:t>메인메뉴로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이동하여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종료하거나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새로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시작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할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수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있습니다.</a:t>
            </a:r>
            <a:endParaRPr lang="ko-KR" altLang="en-US" sz="22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클리어와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동시에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저장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파일을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삭제하여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이어하기가</a:t>
            </a:r>
            <a:r>
              <a:rPr lang="ko-KR" altLang="en-US" sz="2200">
                <a:ea typeface="맑은 고딕" charset="0"/>
              </a:rPr>
              <a:t> </a:t>
            </a:r>
            <a:r>
              <a:rPr lang="ko-KR" altLang="en-US" sz="2200">
                <a:ea typeface="맑은 고딕" charset="0"/>
              </a:rPr>
              <a:t>되지않습니다.</a:t>
            </a:r>
            <a:endParaRPr lang="ko-KR" altLang="en-US" sz="22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endParaRPr lang="ko-KR" altLang="en-US" sz="2200">
              <a:ea typeface="맑은 고딕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00B70D9-2C89-2BB3-B6B7-EDA2E572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0" y="1763395"/>
            <a:ext cx="6903720" cy="33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45795" y="452755"/>
            <a:ext cx="9405620" cy="91376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사용된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주요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기술</a:t>
            </a:r>
            <a:endParaRPr lang="ko-KR" altLang="en-US"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SaveLoad System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맑은 고딕" charset="0"/>
              </a:rPr>
              <a:t>UI/</a:t>
            </a:r>
            <a:r>
              <a:rPr lang="ko-KR">
                <a:ea typeface="Century Gothic" charset="0"/>
                <a:cs typeface="+mj-lt"/>
              </a:rPr>
              <a:t>UX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en-US" altLang="ko-KR">
                <a:ea typeface="+mj-lt"/>
              </a:rPr>
              <a:t>Shader</a:t>
            </a:r>
            <a:endParaRPr lang="ko-KR" altLang="en-US">
              <a:ea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en-US" altLang="ko-KR">
                <a:ea typeface="맑은 고딕" charset="0"/>
              </a:rPr>
              <a:t>Animation</a:t>
            </a:r>
            <a:r>
              <a:rPr lang="ko-KR" altLang="en-US">
                <a:ea typeface="맑은 고딕" charset="0"/>
              </a:rPr>
              <a:t> </a:t>
            </a:r>
            <a:r>
              <a:rPr lang="en-US" altLang="ko-KR">
                <a:ea typeface="맑은 고딕" charset="0"/>
              </a:rPr>
              <a:t>Control</a:t>
            </a:r>
            <a:r>
              <a:rPr lang="ko-KR" altLang="en-US">
                <a:ea typeface="맑은 고딕" charset="0"/>
              </a:rPr>
              <a:t> 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Collider/Trigger</a:t>
            </a:r>
            <a:endParaRPr lang="ko-KR" altLang="en-US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6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SaveLoad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System</a:t>
            </a:r>
            <a:endParaRPr lang="ko-KR" altLang="en-US">
              <a:ea typeface="맑은 고딕" charset="0"/>
            </a:endParaRPr>
          </a:p>
        </p:txBody>
      </p:sp>
      <p:pic>
        <p:nvPicPr>
          <p:cNvPr id="9" name="그림 9" descr="C:/Users/rlatj/AppData/Roaming/PolarisOffice/ETemp/29140_15536320/image11.png"/>
          <p:cNvPicPr>
            <a:picLocks noChangeAspect="1" noGrp="1"/>
          </p:cNvPicPr>
          <p:nvPr>
            <p:ph type="obj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90420" y="1413510"/>
            <a:ext cx="6875780" cy="472440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834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0">
            <a:extLst>
              <a:ext uri="{FF2B5EF4-FFF2-40B4-BE49-F238E27FC236}">
                <a16:creationId xmlns:a16="http://schemas.microsoft.com/office/drawing/2014/main" id="{97BB3F0D-B693-8FE3-4BA5-C848E0C2B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415925"/>
            <a:ext cx="5334000" cy="6336030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 rot="0">
            <a:off x="6482080" y="1019175"/>
            <a:ext cx="4077970" cy="45218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핵심이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함수들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저장,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불러오기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관련된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함수입니다.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en-US" altLang="ko-KR">
                <a:ea typeface="+mn-lt"/>
                <a:cs typeface="+mn-lt"/>
              </a:rPr>
              <a:t> Json </a:t>
            </a:r>
            <a:r>
              <a:rPr lang="ko-KR">
                <a:ea typeface="Century Gothic" charset="0"/>
                <a:cs typeface="+mn-lt"/>
              </a:rPr>
              <a:t>포맷을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이용한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이유는</a:t>
            </a:r>
            <a:r>
              <a:rPr lang="en-US" altLang="ko-KR">
                <a:ea typeface="+mn-lt"/>
                <a:cs typeface="+mn-lt"/>
              </a:rPr>
              <a:t> Unity</a:t>
            </a:r>
            <a:r>
              <a:rPr lang="ko-KR" altLang="en-US">
                <a:ea typeface="Century Gothic" charset="0"/>
                <a:cs typeface="+mn-lt"/>
              </a:rPr>
              <a:t>에서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지원해주는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기능인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>
                <a:ea typeface="Century Gothic" charset="0"/>
                <a:cs typeface="+mn-lt"/>
              </a:rPr>
              <a:t>데다가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+mn-lt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하나의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클래스를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파일로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남기기에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편하기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ko-KR" altLang="en-US">
                <a:ea typeface="Century Gothic" charset="0"/>
                <a:cs typeface="+mn-lt"/>
              </a:rPr>
              <a:t>떄문입니다.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SaveData함수에서는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정보를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파일로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변환하여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저장하고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LoadData함수에서는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파일의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Data를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플레이어에게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적용합니다.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43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23354FEB-F247-E9F9-26E1-E8DEFEC99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8095" y="1320800"/>
            <a:ext cx="8815705" cy="4403090"/>
          </a:xfrm>
        </p:spPr>
      </p:pic>
    </p:spTree>
    <p:extLst>
      <p:ext uri="{BB962C8B-B14F-4D97-AF65-F5344CB8AC3E}">
        <p14:creationId xmlns:p14="http://schemas.microsoft.com/office/powerpoint/2010/main" val="416342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UX/UI</a:t>
            </a:r>
            <a:endParaRPr lang="ko-KR" altLang="en-US">
              <a:ea typeface="맑은 고딕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4C6AC4F-CE8D-5A91-556E-A70763C85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3230" y="1196340"/>
            <a:ext cx="9057640" cy="5217160"/>
          </a:xfrm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7782560" y="1422400"/>
            <a:ext cx="4217035" cy="4622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2400">
              <a:solidFill>
                <a:srgbClr val="000000"/>
              </a:solidFill>
              <a:latin typeface="맑은 고딕" charset="0"/>
              <a:cs typeface="Calibri" charset="0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DA233B40-5F44-BE72-F331-75693838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40" y="1236345"/>
            <a:ext cx="8991600" cy="5034915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CA376985-E29B-2D25-463D-C55EB79B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520" y="1276985"/>
            <a:ext cx="9052560" cy="54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6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UX/UI(Level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UP)</a:t>
            </a:r>
            <a:endParaRPr lang="ko-KR" altLang="en-US">
              <a:ea typeface="맑은 고딕" charset="0"/>
            </a:endParaRPr>
          </a:p>
        </p:txBody>
      </p:sp>
      <p:pic>
        <p:nvPicPr>
          <p:cNvPr id="16" name="그림 3" descr="C:/Users/rlatj/AppData/Roaming/PolarisOffice/ETemp/23096_20438136/fImage38647150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27275" y="1225550"/>
            <a:ext cx="7531735" cy="501142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40456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A2350775-76E1-C653-3145-221FB6A8E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3625" y="766445"/>
            <a:ext cx="9737725" cy="5432425"/>
          </a:xfrm>
        </p:spPr>
      </p:pic>
    </p:spTree>
    <p:extLst>
      <p:ext uri="{BB962C8B-B14F-4D97-AF65-F5344CB8AC3E}">
        <p14:creationId xmlns:p14="http://schemas.microsoft.com/office/powerpoint/2010/main" val="107546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Shader </a:t>
            </a:r>
            <a:endParaRPr lang="ko-KR" altLang="en-US">
              <a:ea typeface="맑은 고딕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E881EE50-2557-4367-4FC4-FE89FE6FC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1" t="-473" r="60066" b="473"/>
          <a:stretch/>
        </p:blipFill>
        <p:spPr>
          <a:xfrm>
            <a:off x="648335" y="2077720"/>
            <a:ext cx="3592195" cy="4185285"/>
          </a:xfrm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4621530" y="2078355"/>
            <a:ext cx="6029960" cy="31400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간단한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쉐이더를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제작하여</a:t>
            </a:r>
            <a:r>
              <a:rPr lang="ko-KR">
                <a:ea typeface="+mn-lt"/>
                <a:cs typeface="+mn-lt"/>
              </a:rPr>
              <a:t> </a:t>
            </a:r>
            <a:endParaRPr lang="ko-KR" altLang="en-US">
              <a:ea typeface="+mn-lt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장애물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또는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스테이지를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구성하는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오브젝트에</a:t>
            </a:r>
            <a:r>
              <a:rPr lang="ko-KR">
                <a:ea typeface="+mn-lt"/>
                <a:cs typeface="+mn-lt"/>
              </a:rPr>
              <a:t> </a:t>
            </a:r>
            <a:endParaRPr lang="ko-KR" altLang="en-US">
              <a:ea typeface="+mn-lt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플레이어블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캐릭터가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가려지면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빨간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색으로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플레이어를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표시하도록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만들었습니다.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 이는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3인칭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쿼터뷰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시점의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게임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플레이에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매우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유용한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기능입니다.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 shader의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Stencil을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이용한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방법으로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가려질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가능성이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있는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오브젝트에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적용하는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쉐이더와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플레이어를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표시하는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쉐이더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개를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제작하였습니다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55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1094105" y="2127885"/>
            <a:ext cx="8947150" cy="419608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/>
          <a:p>
            <a:pPr marL="228600" indent="-2286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팀원소개</a:t>
            </a:r>
            <a:endParaRPr lang="ko-KR" altLang="en-US" sz="44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프로젝트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소개 </a:t>
            </a:r>
            <a:endParaRPr lang="ko-KR" altLang="en-US" sz="44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씬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구성 </a:t>
            </a:r>
            <a:endParaRPr lang="ko-KR" altLang="en-US" sz="44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사용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된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주요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기술소개</a:t>
            </a:r>
            <a:endParaRPr lang="ko-KR" altLang="en-US" sz="4400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 sz="4400">
                <a:ea typeface="맑은 고딕" charset="0"/>
              </a:rPr>
              <a:t>사용된</a:t>
            </a:r>
            <a:r>
              <a:rPr lang="ko-KR" altLang="en-US" sz="4400">
                <a:ea typeface="맑은 고딕" charset="0"/>
              </a:rPr>
              <a:t> </a:t>
            </a:r>
            <a:r>
              <a:rPr lang="ko-KR" altLang="en-US" sz="4400">
                <a:ea typeface="맑은 고딕" charset="0"/>
              </a:rPr>
              <a:t>Asset </a:t>
            </a:r>
            <a:endParaRPr lang="ko-KR" altLang="en-US" sz="4400">
              <a:ea typeface="맑은 고딕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228600" indent="-22860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0" indent="0" latinLnBrk="0">
              <a:buFont typeface="맑은 고딕"/>
              <a:buChar char="•"/>
            </a:pPr>
            <a:endParaRPr lang="ko-KR" altLang="en-US"/>
          </a:p>
          <a:p>
            <a:pPr marL="342900" indent="-342900" latinLnBrk="0">
              <a:buFont typeface="맑은 고딕"/>
              <a:buChar char="•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Shader</a:t>
            </a:r>
            <a:endParaRPr lang="ko-KR" altLang="en-US">
              <a:ea typeface="맑은 고딕" charset="0"/>
            </a:endParaRP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FB66F788-6354-A17C-9CC0-C2DD2E6676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166" r="-221" b="267"/>
          <a:stretch/>
        </p:blipFill>
        <p:spPr>
          <a:xfrm>
            <a:off x="706755" y="3656965"/>
            <a:ext cx="4485005" cy="2315210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B5749056-B86D-68AC-0758-C14CE03B5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4058" r="-208" b="290"/>
          <a:stretch/>
        </p:blipFill>
        <p:spPr>
          <a:xfrm>
            <a:off x="704850" y="1509395"/>
            <a:ext cx="4785360" cy="1899285"/>
          </a:xfrm>
        </p:spPr>
      </p:pic>
      <p:sp>
        <p:nvSpPr>
          <p:cNvPr id="16" name="TextBox 15"/>
          <p:cNvSpPr txBox="1">
            <a:spLocks/>
          </p:cNvSpPr>
          <p:nvPr/>
        </p:nvSpPr>
        <p:spPr>
          <a:xfrm rot="0">
            <a:off x="5957570" y="1850390"/>
            <a:ext cx="5265420" cy="3416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위의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shader는 플레이어를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그리는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부분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아래는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벽에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적용되는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부분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Stencil을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이용하여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같은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값인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1을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가진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픽셀만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그리게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부분입니다.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플레이어를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그리는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Stencil에서 Equal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일때만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화면에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보여지게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하였는데,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Z버퍼가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후순위이므로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나중에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그려지게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됩니다.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따라서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앞서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보았던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화면처럼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벽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뒤에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있어도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가려진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부분은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앞에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그려지게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됩니다.</a:t>
            </a:r>
            <a:endParaRPr lang="ko-KR" altLang="en-US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8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Animation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Control</a:t>
            </a:r>
            <a:endParaRPr lang="ko-KR" altLang="en-US">
              <a:ea typeface="맑은 고딕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6B1F5EB-B533-7EF9-0F18-6A25A7F0C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5" y="1518285"/>
            <a:ext cx="3949700" cy="3136900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 rot="0">
            <a:off x="5057140" y="1563370"/>
            <a:ext cx="4671695" cy="31400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그림은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Player캐릭터에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관한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그래프입니다.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 유니티게임엔진에서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제공하는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기능으로,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각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State를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설정하여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작동하도록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하였습니다.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 또한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이를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관리하는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코드를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통해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플레이어의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움직임과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효과음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등을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삽입하였습니다.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Non-playable캐릭터인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적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객체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또한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이러한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방식을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적용했습니다.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C8BC3-C43A-BD28-1337-47AE028BB00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" y="4797425"/>
            <a:ext cx="3876675" cy="1714500"/>
          </a:xfrm>
          <a:prstGeom prst="rect">
            <a:avLst/>
          </a:prstGeom>
        </p:spPr>
      </p:pic>
      <p:sp>
        <p:nvSpPr>
          <p:cNvPr id="8" name="TextBox 2"/>
          <p:cNvSpPr txBox="1">
            <a:spLocks/>
          </p:cNvSpPr>
          <p:nvPr/>
        </p:nvSpPr>
        <p:spPr>
          <a:xfrm rot="0">
            <a:off x="5017135" y="4799330"/>
            <a:ext cx="4097655" cy="17551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>
            <a:lvl1pPr marL="0" indent="0" rtl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rtl="0" algn="l" defTabSz="914400" eaLnBrk="1" latinLnBrk="1" hangingPunct="1" lvl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l" defTabSz="914400" eaLnBrk="1" latinLnBrk="1" hangingPunct="1" lvl="2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l" defTabSz="914400" eaLnBrk="1" latinLnBrk="1" hangingPunct="1" lvl="3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l" defTabSz="914400" eaLnBrk="1" latinLnBrk="1" hangingPunct="1" lvl="4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l" defTabSz="914400" eaLnBrk="1" latinLnBrk="1" hangingPunct="1" lvl="5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l" defTabSz="914400" eaLnBrk="1" latinLnBrk="1" hangingPunct="1" lvl="6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l" defTabSz="914400" eaLnBrk="1" latinLnBrk="1" hangingPunct="1" lvl="7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l" defTabSz="914400" eaLnBrk="1" latinLnBrk="1" hangingPunct="1" lvl="8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각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state에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적용된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이벤트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발생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트리거를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추가하였습니다.</a:t>
            </a:r>
            <a:endParaRPr lang="ko-KR" altLang="en-US">
              <a:ea typeface="Century Gothic" charset="0"/>
              <a:cs typeface="+mn-lt"/>
            </a:endParaRPr>
          </a:p>
          <a:p>
            <a:pPr marL="0" indent="0" latinLnBrk="0">
              <a:buFontTx/>
              <a:buNone/>
            </a:pPr>
            <a:r>
              <a:rPr lang="ko-KR">
                <a:ea typeface="Century Gothic" charset="0"/>
                <a:cs typeface="+mn-lt"/>
              </a:rPr>
              <a:t>이것으로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PlayerAudioController에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있는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함수를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호출하여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애니메이션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진행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중에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알맞게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소리(효과음)을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>
                <a:ea typeface="Century Gothic" charset="0"/>
                <a:cs typeface="+mn-lt"/>
              </a:rPr>
              <a:t>재생하였습니다</a:t>
            </a:r>
            <a:r>
              <a:rPr lang="ko-KR" altLang="en-US">
                <a:ea typeface="Century Gothic" charset="0"/>
                <a:cs typeface="+mn-lt"/>
              </a:rPr>
              <a:t> </a:t>
            </a:r>
            <a:endParaRPr lang="ko-KR" altLang="en-US">
              <a:ea typeface="Century Gothic" charset="0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699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381635"/>
            <a:ext cx="10973435" cy="109918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spcBef>
                <a:spcPts val="1000"/>
              </a:spcBef>
              <a:buFontTx/>
              <a:buNone/>
            </a:pPr>
            <a:r>
              <a:rPr lang="ko-KR">
                <a:ea typeface="맑은 고딕" charset="0"/>
              </a:rPr>
              <a:t>Collider/Trigger</a:t>
            </a:r>
            <a:r>
              <a:rPr lang="ko-KR" altLang="en-US">
                <a:ea typeface="맑은 고딕" charset="0"/>
              </a:rPr>
              <a:t> 구성 </a:t>
            </a:r>
            <a:endParaRPr lang="ko-KR" altLang="en-US"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6383020" y="1553845"/>
            <a:ext cx="4127500" cy="48018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게임에서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충돌판정은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매우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기초적이고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중요한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요소중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하나입니다. 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세밀하게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설정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해야만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게임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내에서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다른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물체와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상호작용이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어색하게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보이지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않습니다.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프로젝트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내,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메인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플레이어캐릭터의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트리거들입니다.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제일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바깥쪽은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적이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플레이어를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탐지하는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트리거입니다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 현재는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플레이어가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들고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있는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무기에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씌워진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공격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트리거입니다.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플레이어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몸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쪽의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원통은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피격판정</a:t>
            </a:r>
            <a:r>
              <a:rPr lang="ko-KR" altLang="en-US">
                <a:ea typeface="맑은 고딕" charset="0"/>
              </a:rPr>
              <a:t> 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트리거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입니다. </a:t>
            </a:r>
            <a:endParaRPr lang="ko-KR" altLang="en-US">
              <a:ea typeface="맑은 고딕" charset="0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3B9FD902-9359-0D4F-9C1B-C1152B011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314" b="338"/>
          <a:stretch/>
        </p:blipFill>
        <p:spPr>
          <a:xfrm>
            <a:off x="988695" y="1550670"/>
            <a:ext cx="4736465" cy="4418330"/>
          </a:xfrm>
        </p:spPr>
      </p:pic>
    </p:spTree>
    <p:extLst>
      <p:ext uri="{BB962C8B-B14F-4D97-AF65-F5344CB8AC3E}">
        <p14:creationId xmlns:p14="http://schemas.microsoft.com/office/powerpoint/2010/main" val="70337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사용된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Asset</a:t>
            </a:r>
            <a:endParaRPr lang="ko-KR" altLang="en-US"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>
            <a:off x="783590" y="1413510"/>
            <a:ext cx="10509250" cy="492125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20000"/>
          </a:bodyPr>
          <a:lstStyle/>
          <a:p>
            <a:pPr marL="0" indent="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</a:rPr>
              <a:t>free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assests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28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https://assetstore.unity.com/packages/2d/gui/icons/free-ui-pack-170878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//UI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관련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29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https://fonts.google.com/icons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//UI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Icon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0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https://www.flaticon.com/kr/free-icon/right-click-of-the-mouse_31532</a:t>
            </a:r>
            <a:r>
              <a:rPr lang="ko-KR">
                <a:ea typeface="Century Gothic" charset="0"/>
                <a:cs typeface="+mj-lt"/>
              </a:rPr>
              <a:t>#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//Main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Menu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Click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Icon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1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https://assetstore.unity.com/packages/vfx/particles/3d-games-effects-pack-free-42285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//Next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Level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Portal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2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https://assetstore.unity.com/packages/3d/environments/urban/uk-terraced-houses-pack-free-63481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Maze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en-US" altLang="ko-KR">
                <a:ea typeface="+mj-lt"/>
                <a:cs typeface="+mj-lt"/>
              </a:rPr>
              <a:t>Scene</a:t>
            </a:r>
            <a:r>
              <a:rPr lang="ko-KR" altLang="en-US">
                <a:ea typeface="Century Gothic" charset="0"/>
                <a:cs typeface="+mj-lt"/>
              </a:rPr>
              <a:t> 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https://assetstore.unity.com/packages/3d/props/exterior/old-plastic-barrier-182509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 altLang="en-US">
                <a:ea typeface="Century Gothic" charset="0"/>
                <a:cs typeface="+mj-lt"/>
              </a:rPr>
              <a:t> </a:t>
            </a:r>
            <a:r>
              <a:rPr lang="ko-KR">
                <a:ea typeface="Century Gothic" charset="0"/>
                <a:cs typeface="+mj-lt"/>
              </a:rPr>
              <a:t>Maze </a:t>
            </a:r>
            <a:r>
              <a:rPr lang="en-US" altLang="ko-KR">
                <a:ea typeface="+mj-lt"/>
                <a:cs typeface="+mj-lt"/>
              </a:rPr>
              <a:t>Scene</a:t>
            </a:r>
            <a:r>
              <a:rPr lang="ko-KR">
                <a:ea typeface="Century Gothic" charset="0"/>
                <a:cs typeface="+mj-lt"/>
              </a:rPr>
              <a:t> 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https://assetstore.unity.com/packages/audio/sound-fx/retro-sci-fi-pack-61781</a:t>
            </a:r>
            <a:r>
              <a:rPr lang="ko-KR" altLang="en-US">
                <a:ea typeface="Century Gothic" charset="0"/>
                <a:cs typeface="+mj-lt"/>
                <a:hlinkClick r:id="rId3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 </a:t>
            </a:r>
            <a:r>
              <a:rPr lang="ko-KR">
                <a:ea typeface="Century Gothic" charset="0"/>
                <a:cs typeface="+mj-lt"/>
              </a:rPr>
              <a:t>// </a:t>
            </a:r>
            <a:r>
              <a:rPr lang="en-US" altLang="ko-KR">
                <a:ea typeface="+mj-lt"/>
                <a:cs typeface="+mj-lt"/>
              </a:rPr>
              <a:t>Scene BGM</a:t>
            </a:r>
            <a:endParaRPr lang="ko-KR" altLang="en-US">
              <a:ea typeface="+mj-lt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https://assetstore.unity.com/packages/audio/sound-fx/free-casual-game-sfx-pack-54116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SFX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pack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6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https://opengameart.org/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Sound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Effect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7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https://www.turbosquid.com/3d-models/3d-model-crowbar-lowpoly-pbr-free-1864881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Player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Weapon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8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https://pgtd.tistory.com/200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//</a:t>
            </a:r>
            <a:r>
              <a:rPr lang="ko-KR" altLang="en-US">
                <a:ea typeface="Century Gothic" charset="0"/>
                <a:cs typeface="+mj-lt"/>
              </a:rPr>
              <a:t> </a:t>
            </a:r>
            <a:r>
              <a:rPr lang="ko-KR">
                <a:ea typeface="Century Gothic" charset="0"/>
                <a:cs typeface="+mj-lt"/>
              </a:rPr>
              <a:t>Sound 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en-US" altLang="ko-KR">
                <a:ea typeface="맑은 고딕" charset="0"/>
              </a:rPr>
              <a:t>Mixamo.com 에서 제공하는 무료 모델링과 애니메이션 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sz="2800">
                <a:latin typeface="맑은 고딕" charset="0"/>
                <a:ea typeface="Century Gothic" charset="0"/>
                <a:cs typeface="+mj-lt"/>
              </a:rPr>
              <a:t>unity standard package // camera 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endParaRPr lang="ko-KR" altLang="en-US">
              <a:ea typeface="맑은 고딕" charset="0"/>
              <a:cs typeface="+mj-lt"/>
            </a:endParaRPr>
          </a:p>
          <a:p>
            <a:pPr marL="0" indent="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</a:rPr>
              <a:t>유료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39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https://assetstore.unity.com/packages/3d/environments/urban/subway-environment-16741#content</a:t>
            </a:r>
            <a:r>
              <a:rPr lang="ko-KR">
                <a:ea typeface="Century Gothic" charset="0"/>
                <a:cs typeface="+mj-lt"/>
              </a:rPr>
              <a:t> </a:t>
            </a:r>
            <a:r>
              <a:rPr lang="ko-KR" altLang="en-US">
                <a:ea typeface="Century Gothic" charset="0"/>
                <a:cs typeface="+mj-lt"/>
              </a:rPr>
              <a:t>//subwayScene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</a:rPr>
              <a:t>-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$12.99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  <a:hlinkClick r:id="rId40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https://assetstore.unity.com/packages/3d/characters/zombie-slaughter-119817</a:t>
            </a:r>
            <a:r>
              <a:rPr lang="ko-KR">
                <a:ea typeface="Century Gothic" charset="0"/>
                <a:cs typeface="+mj-lt"/>
              </a:rPr>
              <a:t> </a:t>
            </a:r>
            <a:r>
              <a:rPr lang="ko-KR" altLang="en-US">
                <a:ea typeface="Century Gothic" charset="0"/>
                <a:cs typeface="+mj-lt"/>
              </a:rPr>
              <a:t>//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ko-KR" altLang="en-US">
                <a:ea typeface="Century Gothic" charset="0"/>
                <a:cs typeface="+mj-lt"/>
              </a:rPr>
              <a:t>적(Non -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ko-KR" altLang="en-US">
                <a:ea typeface="Century Gothic" charset="0"/>
                <a:cs typeface="+mj-lt"/>
              </a:rPr>
              <a:t>PlayableCharacter)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ko-KR" altLang="en-US">
                <a:ea typeface="Century Gothic" charset="0"/>
                <a:cs typeface="+mj-lt"/>
              </a:rPr>
              <a:t>모델링과</a:t>
            </a:r>
            <a:r>
              <a:rPr lang="ko-KR" altLang="en-US">
                <a:ea typeface="+mj-lt"/>
                <a:cs typeface="+mj-lt"/>
              </a:rPr>
              <a:t> </a:t>
            </a:r>
            <a:r>
              <a:rPr lang="ko-KR" altLang="en-US">
                <a:ea typeface="Century Gothic" charset="0"/>
                <a:cs typeface="+mj-lt"/>
              </a:rPr>
              <a:t>애니메이션  </a:t>
            </a:r>
            <a:endParaRPr lang="ko-KR" altLang="en-US">
              <a:ea typeface="Century Gothic" charset="0"/>
              <a:cs typeface="+mj-lt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>
                <a:ea typeface="Century Gothic" charset="0"/>
                <a:cs typeface="+mj-lt"/>
              </a:rPr>
              <a:t>-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>
                <a:ea typeface="Century Gothic" charset="0"/>
                <a:cs typeface="+mj-lt"/>
              </a:rPr>
              <a:t>$9.99</a:t>
            </a:r>
            <a:endParaRPr lang="ko-KR" altLang="en-US">
              <a:ea typeface="Century Gothic" charset="0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940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팀원소개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789305" y="1600200"/>
            <a:ext cx="9689465" cy="4191000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2400"/>
              <a:t>김성호: </a:t>
            </a:r>
            <a:endParaRPr lang="ko-KR" altLang="en-US" sz="2400"/>
          </a:p>
          <a:p>
            <a:pPr marL="228600" indent="-228600" latinLnBrk="0">
              <a:buFontTx/>
              <a:buNone/>
            </a:pP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팀장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 typeface="맑은 고딕"/>
              <a:buChar char="•"/>
            </a:pP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 typeface="맑은 고딕"/>
              <a:buChar char="•"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게임 구성 및 기획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 typeface="맑은 고딕"/>
              <a:buChar char="•"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회의날짜 공지 및 장소 확보, 회의내용 기록 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 typeface="맑은 고딕"/>
              <a:buChar char="•"/>
            </a:pPr>
            <a:r>
              <a:rPr lang="ko-KR" altLang="en-US" sz="2400">
                <a:latin typeface="맑은 고딕" charset="0"/>
                <a:ea typeface="맑은 고딕" charset="0"/>
                <a:cs typeface="+mn-cs"/>
              </a:rPr>
              <a:t>프로젝트 구상 및 관리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400"/>
              <a:t>각종 문서 작업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Stage 제작과 콘텐츠 구성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SaveLoad시스템 구성 및 제작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캐릭터 이동 및 공격과 회피 등 게임 플레이와 관련된 전반적 구상 및 제작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Shader 제작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r>
              <a:rPr lang="ko-KR" altLang="en-US" sz="2400"/>
              <a:t> BGM 추가, 쉐이더 제작 및 적용 등등</a:t>
            </a:r>
            <a:endParaRPr lang="ko-KR" altLang="en-US" sz="2400"/>
          </a:p>
          <a:p>
            <a:pPr marL="0" indent="0" latinLnBrk="0">
              <a:buFont typeface="맑은 고딕"/>
              <a:buChar char="•"/>
            </a:pPr>
            <a:endParaRPr lang="ko-KR" altLang="en-US" sz="2400"/>
          </a:p>
          <a:p>
            <a:pPr marL="228600" indent="-228600" latinLnBrk="0">
              <a:buFontTx/>
              <a:buNone/>
            </a:pPr>
            <a:endParaRPr lang="ko-KR" altLang="en-US" sz="2400">
              <a:latin typeface="Century Gothic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542925"/>
            <a:ext cx="10880725" cy="8756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팀원소개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835" y="1600200"/>
            <a:ext cx="10470515" cy="458533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/>
          <a:p>
            <a:pPr marL="342900" indent="-342900" latinLnBrk="0">
              <a:buFontTx/>
              <a:buNone/>
            </a:pPr>
            <a:r>
              <a:rPr sz="2400"/>
              <a:t>최호진: </a:t>
            </a:r>
            <a:endParaRPr lang="ko-KR" altLang="en-US" sz="2400"/>
          </a:p>
          <a:p>
            <a:pPr marL="342900" indent="-342900" latinLnBrk="0">
              <a:buFontTx/>
              <a:buNone/>
            </a:pP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  <a:cs typeface="+mn-cs"/>
              </a:rPr>
              <a:t>팀원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 typeface="Arial"/>
              <a:buChar char="•"/>
            </a:pP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  <a:cs typeface="+mn-cs"/>
              </a:rPr>
              <a:t>UI/UX 매니져 구상 및 구현</a:t>
            </a: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  <a:p>
            <a:pPr marL="342900" indent="-342900" latinLnBrk="0">
              <a:buFont typeface="Arial"/>
              <a:buChar char="•"/>
            </a:pPr>
            <a:r>
              <a:rPr sz="2400"/>
              <a:t>게임 매니져 시스템 구현</a:t>
            </a: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/>
              <a:t>SaveLoad시스템 보완</a:t>
            </a: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/>
              <a:t>Main menu 및 Ending Scene 제작</a:t>
            </a: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/>
              <a:t>Player 및 Enemy 모델링 Asset </a:t>
            </a:r>
            <a:endParaRPr lang="ko-KR" altLang="en-US" sz="2400"/>
          </a:p>
          <a:p>
            <a:pPr marL="342900" indent="-342900" latinLnBrk="0">
              <a:buFont typeface="Arial"/>
              <a:buChar char="•"/>
            </a:pPr>
            <a:r>
              <a:rPr sz="2400">
                <a:latin typeface="Century Gothic" charset="0"/>
                <a:ea typeface="Century Gothic" charset="0"/>
              </a:rPr>
              <a:t>애니메이션</a:t>
            </a:r>
            <a:r>
              <a:rPr sz="2400"/>
              <a:t>과 </a:t>
            </a:r>
            <a:r>
              <a:rPr sz="2400">
                <a:latin typeface="Century Gothic" charset="0"/>
                <a:ea typeface="Century Gothic" charset="0"/>
              </a:rPr>
              <a:t>사운드</a:t>
            </a:r>
            <a:r>
              <a:rPr sz="2400"/>
              <a:t> </a:t>
            </a:r>
            <a:r>
              <a:rPr sz="2400">
                <a:latin typeface="Century Gothic" charset="0"/>
                <a:ea typeface="Century Gothic" charset="0"/>
              </a:rPr>
              <a:t>적용</a:t>
            </a:r>
            <a:endParaRPr lang="ko-KR" altLang="en-US" sz="2400"/>
          </a:p>
          <a:p>
            <a:pPr marL="342900" indent="-342900" latinLnBrk="0">
              <a:buFont typeface="맑은 고딕"/>
              <a:buChar char="•"/>
            </a:pPr>
            <a:r>
              <a:rPr sz="2400">
                <a:latin typeface="Century Gothic" charset="0"/>
                <a:ea typeface="Century Gothic" charset="0"/>
              </a:rPr>
              <a:t>기능 테스트 Scene 제작</a:t>
            </a:r>
            <a:endParaRPr lang="ko-KR" altLang="en-US" sz="2400">
              <a:latin typeface="Century Gothic" charset="0"/>
              <a:ea typeface="Century Gothic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sz="2400">
                <a:latin typeface="Century Gothic" charset="0"/>
                <a:ea typeface="Century Gothic" charset="0"/>
              </a:rPr>
              <a:t>LevelUp System UI </a:t>
            </a:r>
            <a:endParaRPr lang="ko-KR" altLang="en-US" sz="2400">
              <a:latin typeface="Century Gothic" charset="0"/>
              <a:ea typeface="Century Gothic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sz="2400">
                <a:latin typeface="Century Gothic" charset="0"/>
                <a:ea typeface="Century Gothic" charset="0"/>
              </a:rPr>
              <a:t>김성호의 코드 보완 및 최적화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프로젝트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소개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제목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: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OneMan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Army </a:t>
            </a: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유형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: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3D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쿼터뷰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3인칭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시점의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게임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r>
              <a:rPr lang="ko-KR" altLang="en-US">
                <a:ea typeface="맑은 고딕" charset="0"/>
              </a:rPr>
              <a:t>조작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방식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: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키보드,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마우스 </a:t>
            </a:r>
            <a:endParaRPr lang="ko-KR" altLang="en-US">
              <a:ea typeface="맑은 고딕" charset="0"/>
            </a:endParaRPr>
          </a:p>
          <a:p>
            <a:pPr marL="0" indent="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  <a:p>
            <a:pPr marL="342900" indent="-342900" latinLnBrk="0">
              <a:buFont typeface="맑은 고딕"/>
              <a:buChar char="•"/>
            </a:pPr>
            <a:endParaRPr lang="ko-KR" altLang="en-US"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ea typeface="맑은 고딕" charset="0"/>
              </a:rPr>
              <a:t>게임을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이루는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씬</a:t>
            </a:r>
            <a:r>
              <a:rPr lang="ko-KR" altLang="en-US">
                <a:ea typeface="맑은 고딕" charset="0"/>
              </a:rPr>
              <a:t> </a:t>
            </a:r>
            <a:r>
              <a:rPr lang="ko-KR" altLang="en-US">
                <a:ea typeface="맑은 고딕" charset="0"/>
              </a:rPr>
              <a:t>구성 </a:t>
            </a:r>
            <a:endParaRPr lang="ko-KR" altLang="en-US"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514350" indent="-514350" latinLnBrk="0">
              <a:buFont typeface="맑은 고딕"/>
              <a:buChar char="•"/>
            </a:pPr>
            <a:r>
              <a:rPr lang="ko-KR">
                <a:latin typeface="Malgun Gothic" charset="0"/>
                <a:ea typeface="Malgun Gothic" charset="0"/>
              </a:rPr>
              <a:t>MainMenuScene</a:t>
            </a: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r>
              <a:rPr lang="ko-KR">
                <a:latin typeface="Malgun Gothic" charset="0"/>
                <a:ea typeface="Malgun Gothic" charset="0"/>
              </a:rPr>
              <a:t>SubwayScene</a:t>
            </a: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r>
              <a:rPr lang="ko-KR">
                <a:latin typeface="Malgun Gothic" charset="0"/>
                <a:ea typeface="Malgun Gothic" charset="0"/>
              </a:rPr>
              <a:t>MazeScene </a:t>
            </a:r>
            <a:endParaRPr lang="ko-KR" altLang="en-US">
              <a:latin typeface="Malgun Gothic" charset="0"/>
              <a:ea typeface="Malgun Gothic" charset="0"/>
            </a:endParaRPr>
          </a:p>
          <a:p>
            <a:pPr marL="514350" indent="-514350" latinLnBrk="0">
              <a:buFont typeface="맑은 고딕"/>
              <a:buChar char="•"/>
            </a:pPr>
            <a:endParaRPr lang="ko-KR" altLang="en-US">
              <a:latin typeface="Malgun Gothic" charset="0"/>
              <a:ea typeface="Malgun Gothic" charset="0"/>
              <a:cs typeface="+mn-lt"/>
            </a:endParaRPr>
          </a:p>
          <a:p>
            <a:pPr marL="514350" indent="-514350" latinLnBrk="0">
              <a:buFont typeface="맑은 고딕"/>
              <a:buChar char="•"/>
            </a:pPr>
            <a:r>
              <a:rPr lang="ko-KR">
                <a:latin typeface="Malgun Gothic" charset="0"/>
                <a:ea typeface="Malgun Gothic" charset="0"/>
              </a:rPr>
              <a:t>Ending Scene</a:t>
            </a:r>
            <a:endParaRPr lang="ko-KR" altLang="en-US">
              <a:latin typeface="Malgun Gothic" charset="0"/>
              <a:ea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48970" y="629285"/>
            <a:ext cx="3778885" cy="16230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400">
                <a:solidFill>
                  <a:schemeClr val="tx1"/>
                </a:solidFill>
                <a:ea typeface="맑은 고딕" charset="0"/>
              </a:rPr>
              <a:t>MainMenuScene</a:t>
            </a:r>
            <a:endParaRPr lang="ko-KR" altLang="en-US" sz="3400">
              <a:solidFill>
                <a:schemeClr val="tx1"/>
              </a:solidFill>
              <a:ea typeface="맑은 고딕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55" y="1704340"/>
            <a:ext cx="6019165" cy="3446145"/>
          </a:xfrm>
          <a:prstGeom prst="rect">
            <a:avLst/>
          </a:prstGeom>
          <a:noFill/>
          <a:effectLst/>
        </p:spPr>
      </p:pic>
      <p:sp>
        <p:nvSpPr>
          <p:cNvPr id="4" name="TextBox 3"/>
          <p:cNvSpPr txBox="1">
            <a:spLocks/>
          </p:cNvSpPr>
          <p:nvPr/>
        </p:nvSpPr>
        <p:spPr>
          <a:xfrm rot="0">
            <a:off x="648970" y="2438400"/>
            <a:ext cx="3505835" cy="37858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게임을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실행하면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가장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먼저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보게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될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화면입니다.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게임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시작</a:t>
            </a:r>
            <a:r>
              <a:rPr lang="en-US" altLang="ko-KR" sz="1600">
                <a:ea typeface="맑은 고딕" charset="0"/>
              </a:rPr>
              <a:t>(Play)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이어하기</a:t>
            </a:r>
            <a:r>
              <a:rPr lang="en-US" altLang="ko-KR" sz="1600">
                <a:ea typeface="맑은 고딕" charset="0"/>
              </a:rPr>
              <a:t>(Continue)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600">
                <a:ea typeface="맑은 고딕" charset="0"/>
              </a:rPr>
              <a:t>종료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en-US" altLang="ko-KR" sz="1600">
                <a:ea typeface="맑은 고딕" charset="0"/>
              </a:rPr>
              <a:t>(Quit)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6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세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개의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버튼의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간편한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배치로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사용자의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접근성을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고려하여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직관적으로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구성하였습니다</a:t>
            </a:r>
            <a:r>
              <a:rPr lang="en-US" altLang="ko-KR" sz="1600">
                <a:ea typeface="맑은 고딕" charset="0"/>
              </a:rPr>
              <a:t>.</a:t>
            </a:r>
            <a:endParaRPr lang="ko-KR" altLang="en-US" sz="1600"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600">
                <a:ea typeface="맑은 고딕" charset="0"/>
              </a:rPr>
              <a:t> </a:t>
            </a:r>
            <a:r>
              <a:rPr lang="ko-KR" altLang="en-US" sz="1600">
                <a:ea typeface="맑은 고딕" charset="0"/>
              </a:rPr>
              <a:t>또한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배경으로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앞으로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진행하게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될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플레이어와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적으로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등장할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캐릭터를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대략적으로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수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있게</a:t>
            </a:r>
            <a:r>
              <a:rPr lang="ko-KR" altLang="en-US" sz="1600">
                <a:ea typeface="맑은 고딕" charset="0"/>
              </a:rPr>
              <a:t> </a:t>
            </a:r>
            <a:r>
              <a:rPr lang="ko-KR" altLang="en-US" sz="1600">
                <a:ea typeface="맑은 고딕" charset="0"/>
              </a:rPr>
              <a:t>하였습니다</a:t>
            </a:r>
            <a:r>
              <a:rPr lang="en-US" altLang="ko-KR" sz="1600">
                <a:ea typeface="맑은 고딕" charset="0"/>
              </a:rPr>
              <a:t>.</a:t>
            </a:r>
            <a:endParaRPr lang="ko-KR" altLang="en-US" sz="1600"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48970" y="629285"/>
            <a:ext cx="3505835" cy="16230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Century Gothic" charset="0"/>
                <a:ea typeface="+mj-ea"/>
                <a:cs typeface="+mj-cs"/>
              </a:rPr>
              <a:t>MainMenu Scene</a:t>
            </a:r>
            <a:endParaRPr lang="ko-KR" altLang="en-US">
              <a:solidFill>
                <a:schemeClr val="tx1"/>
              </a:solidFill>
              <a:latin typeface="Century Gothic" charset="0"/>
              <a:ea typeface="+mj-ea"/>
              <a:cs typeface="+mj-cs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0262142A-5685-A5D9-AB12-6F534DBDA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755" y="1764665"/>
            <a:ext cx="6019165" cy="3325495"/>
          </a:xfrm>
          <a:prstGeom prst="rect">
            <a:avLst/>
          </a:prstGeom>
          <a:effectLst/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648970" y="2438400"/>
            <a:ext cx="3505835" cy="37858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2000"/>
              <a:t>메인메뉴의</a:t>
            </a:r>
            <a:r>
              <a:rPr lang="en-US" altLang="ko-KR" sz="2000"/>
              <a:t> </a:t>
            </a:r>
            <a:r>
              <a:rPr lang="ko-KR" altLang="en-US" sz="2000"/>
              <a:t>새로시작</a:t>
            </a:r>
            <a:r>
              <a:rPr lang="en-US" altLang="ko-KR" sz="2000"/>
              <a:t>(Play) </a:t>
            </a:r>
            <a:r>
              <a:rPr lang="ko-KR" altLang="en-US" sz="2000"/>
              <a:t>버튼을 누르게 되면 화면이 서서히 암전하는 연출이후 </a:t>
            </a:r>
            <a:endParaRPr lang="ko-KR" altLang="en-US" sz="20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20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2000"/>
              <a:t>게임의 조작을 설명하는 화면이 나오게 됩니다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41724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3822700" cy="190055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4000"/>
              <a:t>SubwayScene</a:t>
            </a:r>
            <a:endParaRPr lang="ko-KR" altLang="en-US" sz="400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D31E75A-0D31-B1E8-2203-47BD52D64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963" r="15242" b="-1"/>
          <a:stretch/>
        </p:blipFill>
        <p:spPr>
          <a:xfrm>
            <a:off x="4848860" y="883920"/>
            <a:ext cx="7048500" cy="4998720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 rot="0">
            <a:off x="838200" y="2433955"/>
            <a:ext cx="3822700" cy="37433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400"/>
              <a:t>Unity AssetStore</a:t>
            </a:r>
            <a:r>
              <a:rPr lang="ko-KR" altLang="en-US" sz="1400"/>
              <a:t>에서</a:t>
            </a:r>
            <a:r>
              <a:rPr lang="en-US" altLang="ko-KR" sz="1400"/>
              <a:t> </a:t>
            </a:r>
            <a:r>
              <a:rPr lang="ko-KR" altLang="en-US" sz="1400"/>
              <a:t>구매한 </a:t>
            </a:r>
            <a:r>
              <a:rPr lang="en-US" altLang="ko-KR" sz="1400"/>
              <a:t>Asset</a:t>
            </a:r>
            <a:r>
              <a:rPr lang="ko-KR" altLang="en-US" sz="1400"/>
              <a:t>입니다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400"/>
              <a:t>플레이어가 게임을 시작하게 되면 제일 처음으로 경험하게 될 스테이지입니다</a:t>
            </a:r>
            <a:r>
              <a:rPr lang="en-US" altLang="ko-KR" sz="1400"/>
              <a:t>. </a:t>
            </a: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sz="1400"/>
              <a:t>지하철을 배경으로 오브젝트들을 여기저기 흩뜨려놓아</a:t>
            </a:r>
            <a:r>
              <a:rPr lang="en-US" altLang="ko-KR" sz="1400"/>
              <a:t> </a:t>
            </a:r>
            <a:r>
              <a:rPr lang="ko-KR" altLang="en-US" sz="1400"/>
              <a:t>일상적인 상황이 아님을 플레이어가 인지할 수 있도록 하였습니다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400"/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ko-KR" sz="1400"/>
              <a:t> </a:t>
            </a:r>
            <a:r>
              <a:rPr lang="ko-KR" altLang="en-US" sz="1400"/>
              <a:t>시작장소와</a:t>
            </a:r>
            <a:r>
              <a:rPr lang="en-US" altLang="ko-KR" sz="1400"/>
              <a:t> </a:t>
            </a:r>
            <a:r>
              <a:rPr lang="ko-KR" altLang="en-US" sz="1400"/>
              <a:t>가까운</a:t>
            </a:r>
            <a:r>
              <a:rPr lang="en-US" altLang="ko-KR" sz="1400"/>
              <a:t> </a:t>
            </a:r>
            <a:r>
              <a:rPr lang="ko-KR" altLang="en-US" sz="1400"/>
              <a:t>위치에</a:t>
            </a:r>
            <a:r>
              <a:rPr lang="en-US" altLang="ko-KR" sz="1400"/>
              <a:t> </a:t>
            </a:r>
            <a:r>
              <a:rPr lang="ko-KR" altLang="en-US" sz="1400"/>
              <a:t>적을</a:t>
            </a:r>
            <a:r>
              <a:rPr lang="en-US" altLang="ko-KR" sz="1400"/>
              <a:t> </a:t>
            </a:r>
            <a:r>
              <a:rPr lang="ko-KR" altLang="en-US" sz="1400"/>
              <a:t>적은 수 배치하여</a:t>
            </a:r>
            <a:r>
              <a:rPr lang="en-US" altLang="ko-KR" sz="1400"/>
              <a:t>, </a:t>
            </a:r>
            <a:r>
              <a:rPr lang="ko-KR" altLang="en-US" sz="1400"/>
              <a:t>직전에 나온 조작방식을  플레이어가</a:t>
            </a:r>
            <a:r>
              <a:rPr lang="en-US" altLang="ko-KR" sz="1400"/>
              <a:t> </a:t>
            </a:r>
            <a:r>
              <a:rPr lang="ko-KR" altLang="en-US" sz="1400"/>
              <a:t>빠르게</a:t>
            </a:r>
            <a:r>
              <a:rPr lang="en-US" altLang="ko-KR" sz="1400"/>
              <a:t> </a:t>
            </a:r>
            <a:r>
              <a:rPr lang="ko-KR" altLang="en-US" sz="1400"/>
              <a:t>적용하여 적응할 수</a:t>
            </a:r>
            <a:r>
              <a:rPr lang="en-US" altLang="ko-KR" sz="1400"/>
              <a:t> </a:t>
            </a:r>
            <a:r>
              <a:rPr lang="ko-KR" altLang="en-US" sz="1400"/>
              <a:t>있도록</a:t>
            </a:r>
            <a:r>
              <a:rPr lang="en-US" altLang="ko-KR" sz="1400"/>
              <a:t> </a:t>
            </a:r>
            <a:r>
              <a:rPr lang="ko-KR" altLang="en-US" sz="1400"/>
              <a:t>유도합니다</a:t>
            </a:r>
            <a:r>
              <a:rPr lang="en-US" altLang="ko-KR" sz="1400"/>
              <a:t>. 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89425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프레젠테이션1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FFCC3ACD-5BDF-4085-943E-F04C5A732048}" vid="{7E4A28A7-6DE4-4CA1-801A-0DFC7DEE4EE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23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성호</dc:creator>
  <cp:lastModifiedBy>김 성호</cp:lastModifiedBy>
  <dc:title>PowerPoint 프레젠테이션</dc:title>
  <cp:version>9.104.137.47964</cp:version>
  <dcterms:modified xsi:type="dcterms:W3CDTF">2022-11-23T20:36:02Z</dcterms:modified>
</cp:coreProperties>
</file>